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56" r:id="rId2"/>
    <p:sldId id="290" r:id="rId3"/>
    <p:sldId id="278" r:id="rId4"/>
    <p:sldId id="288" r:id="rId5"/>
    <p:sldId id="320" r:id="rId6"/>
    <p:sldId id="321" r:id="rId7"/>
    <p:sldId id="322" r:id="rId8"/>
    <p:sldId id="324" r:id="rId9"/>
    <p:sldId id="325" r:id="rId10"/>
    <p:sldId id="326" r:id="rId11"/>
    <p:sldId id="365" r:id="rId12"/>
    <p:sldId id="292" r:id="rId13"/>
    <p:sldId id="344" r:id="rId14"/>
    <p:sldId id="366" r:id="rId15"/>
    <p:sldId id="299" r:id="rId16"/>
    <p:sldId id="289" r:id="rId17"/>
    <p:sldId id="314" r:id="rId18"/>
    <p:sldId id="368" r:id="rId19"/>
    <p:sldId id="369" r:id="rId20"/>
    <p:sldId id="370" r:id="rId21"/>
  </p:sldIdLst>
  <p:sldSz cx="9144000" cy="5130800"/>
  <p:notesSz cx="6858000" cy="9144000"/>
  <p:defaultTextStyle>
    <a:lvl1pPr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indent="457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indent="914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indent="1371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indent="18288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indent="22860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indent="2743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indent="3200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indent="3657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590">
          <p15:clr>
            <a:srgbClr val="A4A3A4"/>
          </p15:clr>
        </p15:guide>
        <p15:guide id="2" pos="289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2F2F2"/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41869" autoAdjust="0"/>
    <p:restoredTop sz="94660"/>
  </p:normalViewPr>
  <p:slideViewPr>
    <p:cSldViewPr snapToGrid="0">
      <p:cViewPr>
        <p:scale>
          <a:sx n="100" d="100"/>
          <a:sy n="100" d="100"/>
        </p:scale>
        <p:origin x="-1944" y="-936"/>
      </p:cViewPr>
      <p:guideLst>
        <p:guide orient="horz" pos="1590"/>
        <p:guide pos="289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470"/>
            <a:ext cx="8229600" cy="85513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7187"/>
            <a:ext cx="8229600" cy="33860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72354"/>
            <a:ext cx="2133600" cy="356306"/>
          </a:xfr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72354"/>
            <a:ext cx="2895600" cy="356306"/>
          </a:xfr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72354"/>
            <a:ext cx="2133600" cy="356306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 spd="med"/>
  <p:txStyles>
    <p:titleStyle>
      <a:lvl1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indent="4572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indent="9144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indent="13716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indent="18288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5090795" y="2464697"/>
            <a:ext cx="2822575" cy="49149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第十三章  第</a:t>
            </a:r>
            <a:r>
              <a:rPr lang="en-US" altLang="zh-CN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3</a:t>
            </a:r>
            <a:r>
              <a:rPr lang="zh-CN" altLang="en-US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4004945" y="1086485"/>
            <a:ext cx="4816710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人教版  物理</a:t>
            </a:r>
            <a:r>
              <a:rPr lang="zh-CN" altLang="en-US" sz="24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4858068" y="3265103"/>
            <a:ext cx="3314248" cy="76944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altLang="zh-CN" sz="6600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6600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比热容</a:t>
            </a:r>
          </a:p>
        </p:txBody>
      </p:sp>
      <p:sp>
        <p:nvSpPr>
          <p:cNvPr id="4" name="矩形 3"/>
          <p:cNvSpPr/>
          <p:nvPr/>
        </p:nvSpPr>
        <p:spPr>
          <a:xfrm>
            <a:off x="229824" y="256090"/>
            <a:ext cx="220584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4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【</a:t>
            </a:r>
            <a:r>
              <a:rPr kumimoji="0" lang="zh-CN" altLang="en-US" sz="14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轻松备课</a:t>
            </a:r>
            <a:r>
              <a:rPr kumimoji="0" lang="en-US" altLang="zh-CN" sz="14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】</a:t>
            </a:r>
            <a:r>
              <a:rPr kumimoji="0" lang="zh-CN" altLang="en-US" sz="14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系列精品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693" y="764897"/>
            <a:ext cx="3592864" cy="3590100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 advClick="0" advTm="2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流程图: 资料带 11"/>
          <p:cNvSpPr/>
          <p:nvPr/>
        </p:nvSpPr>
        <p:spPr>
          <a:xfrm>
            <a:off x="238125" y="14859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Shape 120"/>
          <p:cNvSpPr/>
          <p:nvPr/>
        </p:nvSpPr>
        <p:spPr>
          <a:xfrm>
            <a:off x="382905" y="272415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lang="zh-CN" altLang="en-US" sz="180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实验探究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44830" y="720725"/>
            <a:ext cx="164592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进行实验：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71855" y="1087755"/>
            <a:ext cx="6195060" cy="1548130"/>
            <a:chOff x="1138" y="2133"/>
            <a:chExt cx="9756" cy="2438"/>
          </a:xfrm>
        </p:grpSpPr>
        <p:sp>
          <p:nvSpPr>
            <p:cNvPr id="100" name="文本框 99"/>
            <p:cNvSpPr txBox="1"/>
            <p:nvPr/>
          </p:nvSpPr>
          <p:spPr>
            <a:xfrm>
              <a:off x="1138" y="2133"/>
              <a:ext cx="9756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marL="0" indent="0" algn="l"/>
              <a:r>
                <a:rPr lang="zh-CN" sz="1800" b="1">
                  <a:ea typeface="宋体" panose="02010600030101010101" pitchFamily="2" charset="-122"/>
                </a:rPr>
                <a:t>根据设计好的实验方案，选择合适的器材安装并进行实验。</a:t>
              </a:r>
              <a:endParaRPr lang="zh-CN" altLang="en-US" sz="1800" b="1"/>
            </a:p>
          </p:txBody>
        </p:sp>
        <p:pic>
          <p:nvPicPr>
            <p:cNvPr id="2" name="图片 -214748257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7674" r="1515"/>
            <a:stretch>
              <a:fillRect/>
            </a:stretch>
          </p:blipFill>
          <p:spPr>
            <a:xfrm>
              <a:off x="2189" y="2713"/>
              <a:ext cx="2043" cy="185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" name="图片 -214748258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95" y="2713"/>
              <a:ext cx="1929" cy="183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" name="文本框 5"/>
          <p:cNvSpPr txBox="1"/>
          <p:nvPr/>
        </p:nvSpPr>
        <p:spPr>
          <a:xfrm>
            <a:off x="612140" y="2766695"/>
            <a:ext cx="829564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1800" b="1">
                <a:ea typeface="宋体" panose="02010600030101010101" pitchFamily="2" charset="-122"/>
              </a:rPr>
              <a:t>①观察温度计的示数，记下加热前水和食用油的温度。</a:t>
            </a:r>
          </a:p>
          <a:p>
            <a:pPr marL="0" indent="0" algn="l"/>
            <a:endParaRPr lang="en-US" sz="1800" b="1">
              <a:latin typeface="宋体" panose="02010600030101010101" pitchFamily="2" charset="-122"/>
            </a:endParaRPr>
          </a:p>
          <a:p>
            <a:pPr marL="0" indent="0" algn="l"/>
            <a:r>
              <a:rPr lang="en-US" sz="1800" b="1">
                <a:latin typeface="宋体" panose="02010600030101010101" pitchFamily="2" charset="-122"/>
              </a:rPr>
              <a:t>②</a:t>
            </a:r>
            <a:r>
              <a:rPr lang="zh-CN" sz="1800" b="1">
                <a:ea typeface="宋体" panose="02010600030101010101" pitchFamily="2" charset="-122"/>
              </a:rPr>
              <a:t>打开电加热器，对烧饼中的水和食用油加热3、4分钟左右，并用玻璃棒搅拌。</a:t>
            </a:r>
          </a:p>
          <a:p>
            <a:pPr marL="0" indent="0" algn="l"/>
            <a:endParaRPr lang="zh-CN" sz="1800" b="1">
              <a:ea typeface="宋体" panose="02010600030101010101" pitchFamily="2" charset="-122"/>
            </a:endParaRPr>
          </a:p>
          <a:p>
            <a:pPr marL="0" indent="0" algn="l"/>
            <a:r>
              <a:rPr lang="zh-CN" sz="1800" b="1">
                <a:ea typeface="宋体" panose="02010600030101010101" pitchFamily="2" charset="-122"/>
              </a:rPr>
              <a:t>③停止加热，同时读出两支温度计的示数，记下加热后水和食用油的温度。</a:t>
            </a:r>
          </a:p>
          <a:p>
            <a:pPr marL="0" indent="0" algn="l"/>
            <a:endParaRPr lang="zh-CN" sz="1800" b="1">
              <a:ea typeface="宋体" panose="02010600030101010101" pitchFamily="2" charset="-122"/>
            </a:endParaRPr>
          </a:p>
          <a:p>
            <a:pPr marL="0" indent="0" algn="l"/>
            <a:r>
              <a:rPr lang="zh-CN" sz="1800" b="1">
                <a:ea typeface="宋体" panose="02010600030101010101" pitchFamily="2" charset="-122"/>
              </a:rPr>
              <a:t>④算出加热过程中水和食用油的温度各升高多少摄氏度。</a:t>
            </a:r>
            <a:endParaRPr lang="zh-CN" altLang="en-US" sz="1800" b="1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88010" y="777875"/>
            <a:ext cx="13017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1800" b="1">
                <a:solidFill>
                  <a:srgbClr val="FF0000"/>
                </a:solidFill>
                <a:ea typeface="宋体" panose="02010600030101010101" pitchFamily="2" charset="-122"/>
              </a:rPr>
              <a:t>分析归纳：</a:t>
            </a:r>
            <a:endParaRPr lang="zh-CN" altLang="en-US" sz="18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2" name="流程图: 资料带 11"/>
          <p:cNvSpPr/>
          <p:nvPr/>
        </p:nvSpPr>
        <p:spPr>
          <a:xfrm>
            <a:off x="238125" y="14859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Shape 120"/>
          <p:cNvSpPr/>
          <p:nvPr/>
        </p:nvSpPr>
        <p:spPr>
          <a:xfrm>
            <a:off x="382905" y="272415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lang="zh-CN" altLang="en-US" sz="180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实验探究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90270" y="1326515"/>
            <a:ext cx="6935470" cy="13366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质量相同的水和食用油吸收相同的热量时升高的温度不同，若要使水和食用油升高相同的温度，必须继续给水加热一段时间，说明质量相同的水和食用油升高相同的温度吸收的热量是不同的。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50240" y="2934335"/>
            <a:ext cx="143637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得出结论：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90270" y="3673475"/>
            <a:ext cx="6336665" cy="3683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1800" b="1">
                <a:solidFill>
                  <a:schemeClr val="tx1"/>
                </a:solidFill>
                <a:ea typeface="宋体" panose="02010600030101010101" pitchFamily="2" charset="-122"/>
              </a:rPr>
              <a:t>质量相同的不同物质，升高相同的温度，吸收的热量不相同。</a:t>
            </a:r>
            <a:endParaRPr lang="zh-CN" altLang="en-US" sz="1800" b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 animBg="1"/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grpSp>
        <p:nvGrpSpPr>
          <p:cNvPr id="9221" name="组合 6147"/>
          <p:cNvGrpSpPr/>
          <p:nvPr/>
        </p:nvGrpSpPr>
        <p:grpSpPr>
          <a:xfrm>
            <a:off x="114935" y="130175"/>
            <a:ext cx="2231817" cy="796282"/>
            <a:chOff x="0" y="0"/>
            <a:chExt cx="3516" cy="1253"/>
          </a:xfrm>
        </p:grpSpPr>
        <p:sp>
          <p:nvSpPr>
            <p:cNvPr id="9222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762000"/>
                </a:cxn>
                <a:cxn ang="0">
                  <a:pos x="4303712" y="762000"/>
                </a:cxn>
                <a:cxn ang="0">
                  <a:pos x="0" y="762000"/>
                </a:cxn>
                <a:cxn ang="0">
                  <a:pos x="0" y="0"/>
                </a:cxn>
                <a:cxn ang="0">
                  <a:pos x="1564" y="0"/>
                </a:cxn>
                <a:cxn ang="0">
                  <a:pos x="0" y="0"/>
                </a:cxn>
              </a:cxnLst>
              <a:rect l="0" t="0" r="0" b="0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3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2728" y="0"/>
                </a:cxn>
                <a:cxn ang="0">
                  <a:pos x="362728" y="186547"/>
                </a:cxn>
                <a:cxn ang="0">
                  <a:pos x="549275" y="186547"/>
                </a:cxn>
                <a:cxn ang="0">
                  <a:pos x="549275" y="549275"/>
                </a:cxn>
                <a:cxn ang="0">
                  <a:pos x="0" y="549275"/>
                </a:cxn>
              </a:cxnLst>
              <a:rect l="0" t="0" r="0" b="0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5" name="文本框 6151"/>
            <p:cNvSpPr txBox="1"/>
            <p:nvPr/>
          </p:nvSpPr>
          <p:spPr>
            <a:xfrm>
              <a:off x="878" y="432"/>
              <a:ext cx="196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l"/>
              <a:r>
                <a:rPr lang="zh-CN" altLang="en-US" sz="28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比热容</a:t>
              </a:r>
            </a:p>
          </p:txBody>
        </p:sp>
        <p:sp>
          <p:nvSpPr>
            <p:cNvPr id="9226" name="文本框 6152"/>
            <p:cNvSpPr txBox="1"/>
            <p:nvPr/>
          </p:nvSpPr>
          <p:spPr>
            <a:xfrm>
              <a:off x="9" y="425"/>
              <a:ext cx="873" cy="817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800" dirty="0">
                  <a:ln>
                    <a:noFill/>
                  </a:ln>
                  <a:solidFill>
                    <a:srgbClr val="FFFF00"/>
                  </a:solidFill>
                  <a:latin typeface="微软雅黑" panose="020B0503020204020204" charset="-122"/>
                  <a:ea typeface="微软雅黑" panose="020B0503020204020204" charset="-122"/>
                </a:rPr>
                <a:t>二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77091" y="1014095"/>
            <a:ext cx="7833995" cy="2007235"/>
            <a:chOff x="337" y="1627"/>
            <a:chExt cx="12337" cy="3161"/>
          </a:xfrm>
        </p:grpSpPr>
        <p:sp>
          <p:nvSpPr>
            <p:cNvPr id="4" name="文本框 3"/>
            <p:cNvSpPr txBox="1"/>
            <p:nvPr/>
          </p:nvSpPr>
          <p:spPr>
            <a:xfrm>
              <a:off x="1674" y="2162"/>
              <a:ext cx="11000" cy="2626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vertOverflow="overflow" horzOverflow="overflow" vert="horz" wrap="square" lIns="45719" tIns="45719" rIns="45719" bIns="45719" numCol="1" spcCol="38100" rtlCol="0" anchor="t" forceAA="0">
              <a:spAutoFit/>
            </a:bodyPr>
            <a:lstStyle/>
            <a:p>
              <a:pPr marL="0" marR="0" indent="0" algn="l" defTabSz="914400" rtl="0" eaLnBrk="1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24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/>
                  <a:sym typeface="Arial" panose="020B0604020202020204"/>
                </a:rPr>
                <a:t>既然通过实验得出力质量相同的不同物质，升高相同的温度，吸收的热量不相同。思考怎样表示不同物质这种性质上的差别呢？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337" y="1627"/>
              <a:ext cx="2320" cy="130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  <a:scene3d>
                <a:camera prst="isometricRightUp"/>
                <a:lightRig rig="threePt" dir="t"/>
              </a:scene3d>
            </a:bodyPr>
            <a:lstStyle/>
            <a:p>
              <a:pPr algn="ctr"/>
              <a:r>
                <a:rPr kumimoji="0" lang="zh-CN" altLang="en-US" sz="4800" b="1" i="0" u="none" strike="noStrike" cap="none" spc="0" normalizeH="0" baseline="0">
                  <a:ln w="22225">
                    <a:noFill/>
                    <a:prstDash val="solid"/>
                  </a:ln>
                  <a:solidFill>
                    <a:srgbClr val="FF0000"/>
                  </a:solidFill>
                  <a:effectLst/>
                  <a:uFillTx/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思考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346752" y="3486793"/>
            <a:ext cx="4604385" cy="954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小组内阅读课本交流关于比热容的内容并进行总结。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流程图: 资料带 5"/>
          <p:cNvSpPr/>
          <p:nvPr/>
        </p:nvSpPr>
        <p:spPr>
          <a:xfrm>
            <a:off x="86995" y="5842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Shape 120"/>
          <p:cNvSpPr/>
          <p:nvPr/>
        </p:nvSpPr>
        <p:spPr>
          <a:xfrm>
            <a:off x="231775" y="181610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lang="zh-CN" altLang="en-US" sz="180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归纳总结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75005" y="774065"/>
            <a:ext cx="7754620" cy="1473835"/>
            <a:chOff x="1063" y="1219"/>
            <a:chExt cx="12212" cy="2321"/>
          </a:xfrm>
        </p:grpSpPr>
        <p:sp>
          <p:nvSpPr>
            <p:cNvPr id="23554" name="文本框 23553"/>
            <p:cNvSpPr txBox="1"/>
            <p:nvPr/>
          </p:nvSpPr>
          <p:spPr>
            <a:xfrm>
              <a:off x="1063" y="1219"/>
              <a:ext cx="3235" cy="6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zh-CN" sz="1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1.</a:t>
              </a:r>
              <a:r>
                <a:rPr lang="zh-CN" altLang="en-US" sz="1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比热容</a:t>
              </a:r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     </a:t>
              </a:r>
            </a:p>
          </p:txBody>
        </p:sp>
        <p:sp>
          <p:nvSpPr>
            <p:cNvPr id="23557" name="文本框 23556"/>
            <p:cNvSpPr txBox="1"/>
            <p:nvPr/>
          </p:nvSpPr>
          <p:spPr>
            <a:xfrm>
              <a:off x="1125" y="2088"/>
              <a:ext cx="12150" cy="145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一定质量的某种物质，在温度升高时吸收的热量与它的质量和升高的温度乘积之比，叫作这种物质的比热容，用符号C表示。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807085" y="2583815"/>
            <a:ext cx="495935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1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1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单位：</a:t>
            </a:r>
            <a:r>
              <a:rPr lang="en-US" sz="1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J/</a:t>
            </a:r>
            <a:r>
              <a:rPr lang="zh-CN" sz="1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sz="1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kg·℃</a:t>
            </a:r>
            <a:r>
              <a:rPr lang="zh-CN" sz="1800" b="1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）</a:t>
            </a:r>
            <a:endParaRPr kumimoji="0" lang="zh-CN" altLang="en-US" sz="18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07085" y="3503930"/>
            <a:ext cx="7622540" cy="92075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3.水比热容是 J/（kg·℃）其物理意义：表示1千克的水温度升高1·℃所吸收热量是 J。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矩形 26626"/>
          <p:cNvSpPr/>
          <p:nvPr/>
        </p:nvSpPr>
        <p:spPr>
          <a:xfrm>
            <a:off x="2869565" y="221298"/>
            <a:ext cx="2708275" cy="368300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观察比热容表</a:t>
            </a:r>
          </a:p>
        </p:txBody>
      </p:sp>
      <p:graphicFrame>
        <p:nvGraphicFramePr>
          <p:cNvPr id="26628" name="表格 26627"/>
          <p:cNvGraphicFramePr/>
          <p:nvPr/>
        </p:nvGraphicFramePr>
        <p:xfrm>
          <a:off x="765175" y="589915"/>
          <a:ext cx="7451725" cy="2999740"/>
        </p:xfrm>
        <a:graphic>
          <a:graphicData uri="http://schemas.openxmlformats.org/drawingml/2006/table">
            <a:tbl>
              <a:tblPr/>
              <a:tblGrid>
                <a:gridCol w="186372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748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4943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8637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34340">
                <a:tc gridSpan="4"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几种物质的比热容</a:t>
                      </a:r>
                      <a:r>
                        <a:rPr lang="en-US" altLang="zh-CN" sz="1800" b="1" i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c/ </a:t>
                      </a:r>
                      <a:r>
                        <a:rPr lang="en-US" altLang="zh-CN" sz="1800" b="1" err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[J·(kg</a:t>
                      </a:r>
                      <a:r>
                        <a:rPr lang="en-US" altLang="zh-CN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·℃)</a:t>
                      </a:r>
                      <a:r>
                        <a:rPr lang="en-US" altLang="zh-CN" sz="1800" b="1" baseline="300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- 1</a:t>
                      </a:r>
                      <a:r>
                        <a:rPr lang="en-US" altLang="zh-CN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]</a:t>
                      </a:r>
                      <a:endParaRPr lang="zh-CN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1800"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200" dirty="0"/>
                        <a:t>水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zh-CN" sz="2200"/>
                        <a:t>4.2×10</a:t>
                      </a:r>
                      <a:r>
                        <a:rPr lang="en-US" altLang="zh-CN" sz="2200" baseline="30000"/>
                        <a:t>3</a:t>
                      </a:r>
                      <a:endParaRPr lang="zh-CN" altLang="en-US" sz="2200" baseline="300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200" dirty="0"/>
                        <a:t>铝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zh-CN" sz="2200"/>
                        <a:t>0.88×10</a:t>
                      </a:r>
                      <a:r>
                        <a:rPr lang="en-US" altLang="zh-CN" sz="2200" baseline="30000"/>
                        <a:t>3</a:t>
                      </a:r>
                      <a:endParaRPr lang="zh-CN" altLang="en-US" sz="2200" baseline="300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25450"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200" dirty="0"/>
                        <a:t>酒精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zh-CN" sz="2200"/>
                        <a:t>2.4×10</a:t>
                      </a:r>
                      <a:r>
                        <a:rPr lang="en-US" altLang="zh-CN" sz="2200" baseline="30000"/>
                        <a:t>3</a:t>
                      </a:r>
                      <a:endParaRPr lang="zh-CN" altLang="en-US" sz="22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200" dirty="0"/>
                        <a:t>干泥土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zh-CN" sz="2200"/>
                        <a:t>0.84×10</a:t>
                      </a:r>
                      <a:r>
                        <a:rPr lang="en-US" altLang="zh-CN" sz="2200" baseline="30000"/>
                        <a:t>3</a:t>
                      </a:r>
                      <a:endParaRPr lang="zh-CN" altLang="en-US" sz="2200" baseline="300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25450"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200" dirty="0"/>
                        <a:t>煤油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zh-CN" sz="2200"/>
                        <a:t>2.1×10</a:t>
                      </a:r>
                      <a:r>
                        <a:rPr lang="en-US" altLang="zh-CN" sz="2200" baseline="30000"/>
                        <a:t>3</a:t>
                      </a:r>
                      <a:endParaRPr lang="zh-CN" altLang="en-US" sz="22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200" dirty="0"/>
                        <a:t>铁、钢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zh-CN" sz="2200"/>
                        <a:t>0.46×10</a:t>
                      </a:r>
                      <a:r>
                        <a:rPr lang="en-US" altLang="zh-CN" sz="2200" baseline="30000"/>
                        <a:t>3</a:t>
                      </a:r>
                      <a:endParaRPr lang="zh-CN" altLang="en-US" sz="2200" baseline="300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08305"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200" dirty="0"/>
                        <a:t>冰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zh-CN" sz="2200"/>
                        <a:t>2.1×10</a:t>
                      </a:r>
                      <a:r>
                        <a:rPr lang="en-US" altLang="zh-CN" sz="2200" baseline="30000"/>
                        <a:t>3</a:t>
                      </a:r>
                      <a:endParaRPr lang="zh-CN" altLang="en-US" sz="22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200" dirty="0"/>
                        <a:t>铜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zh-CN" sz="2200"/>
                        <a:t>0.39×10</a:t>
                      </a:r>
                      <a:r>
                        <a:rPr lang="en-US" altLang="zh-CN" sz="2200" baseline="30000"/>
                        <a:t>3</a:t>
                      </a:r>
                      <a:endParaRPr lang="zh-CN" altLang="en-US" sz="2200" baseline="300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25450"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200" dirty="0"/>
                        <a:t>蓖麻油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zh-CN" sz="2200"/>
                        <a:t>1.8×10</a:t>
                      </a:r>
                      <a:r>
                        <a:rPr lang="en-US" altLang="zh-CN" sz="2200" baseline="30000"/>
                        <a:t>3</a:t>
                      </a:r>
                      <a:endParaRPr lang="zh-CN" altLang="en-US" sz="2200" baseline="300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200" dirty="0"/>
                        <a:t>水银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zh-CN" sz="2200"/>
                        <a:t>0.14×10</a:t>
                      </a:r>
                      <a:r>
                        <a:rPr lang="en-US" altLang="zh-CN" sz="2200" baseline="30000"/>
                        <a:t>3</a:t>
                      </a:r>
                      <a:endParaRPr lang="zh-CN" altLang="en-US" sz="2200" baseline="300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25450"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200" dirty="0"/>
                        <a:t>砂石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zh-CN" sz="2200"/>
                        <a:t>0.92×10</a:t>
                      </a:r>
                      <a:r>
                        <a:rPr lang="en-US" altLang="zh-CN" sz="2200" baseline="30000"/>
                        <a:t>3</a:t>
                      </a:r>
                      <a:endParaRPr lang="zh-CN" altLang="en-US" sz="2200" baseline="300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200" dirty="0"/>
                        <a:t>铅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zh-CN" sz="2200"/>
                        <a:t>0.13×10</a:t>
                      </a:r>
                      <a:r>
                        <a:rPr lang="en-US" altLang="zh-CN" sz="2200" baseline="30000"/>
                        <a:t>3</a:t>
                      </a:r>
                      <a:endParaRPr lang="zh-CN" altLang="en-US" sz="2200" baseline="300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26626" name="文本框 26625"/>
          <p:cNvSpPr txBox="1"/>
          <p:nvPr/>
        </p:nvSpPr>
        <p:spPr>
          <a:xfrm>
            <a:off x="826135" y="3664585"/>
            <a:ext cx="781621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fontAlgn="auto" latinLnBrk="0" hangingPunct="1">
              <a:lnSpc>
                <a:spcPct val="150000"/>
              </a:lnSpc>
            </a:pPr>
            <a:r>
              <a:rPr lang="zh-CN" altLang="zh-CN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1.哪种物质的比热容最大?它为多少?</a:t>
            </a:r>
          </a:p>
          <a:p>
            <a:pPr eaLnBrk="1" fontAlgn="auto" latinLnBrk="0" hangingPunct="1">
              <a:lnSpc>
                <a:spcPct val="150000"/>
              </a:lnSpc>
            </a:pPr>
            <a:r>
              <a:rPr lang="en-US" altLang="zh-CN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每种物质都有它的比热容</a:t>
            </a:r>
            <a:r>
              <a:rPr lang="en-US" altLang="zh-CN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水与冰的比热容是否相同</a:t>
            </a:r>
            <a:r>
              <a:rPr lang="en-US" altLang="zh-CN" sz="1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58750" y="2921000"/>
            <a:ext cx="882650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1" dirty="0">
                <a:ea typeface="宋体" panose="02010600030101010101" pitchFamily="2" charset="-122"/>
              </a:rPr>
              <a:t>（</a:t>
            </a:r>
            <a:r>
              <a:rPr lang="zh-CN" sz="1800" b="1" dirty="0">
                <a:ea typeface="宋体" panose="02010600030101010101" pitchFamily="2" charset="-122"/>
                <a:cs typeface="Courier New" panose="02070309020205020404" charset="0"/>
              </a:rPr>
              <a:t>4）比热容是表示物质吸、放热本领大小的物理量，在相同条件下不同的物质吸收（或放出）相同的热量，物体的温度不同，比热容小的温度变化大；相同质量的不同物质，升高（或降低）相同的温度，吸收（或放出）的热量不同，比热容大的吸收（或放出）的热量多，正是由于这一特性，自然界中有许多现象都是由比热容的大小引起的。</a:t>
            </a:r>
            <a:endParaRPr lang="zh-CN" altLang="en-US" sz="18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163195" y="670344"/>
            <a:ext cx="8929370" cy="86953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sz="1800" b="1" dirty="0">
                <a:ea typeface="宋体" panose="02010600030101010101" pitchFamily="2" charset="-122"/>
                <a:sym typeface="+mn-ea"/>
              </a:rPr>
              <a:t>（</a:t>
            </a:r>
            <a:r>
              <a:rPr lang="zh-CN" sz="1800" b="1" dirty="0">
                <a:ea typeface="宋体" panose="02010600030101010101" pitchFamily="2" charset="-122"/>
                <a:cs typeface="Courier New" panose="02070309020205020404" charset="0"/>
                <a:sym typeface="+mn-ea"/>
              </a:rPr>
              <a:t>1）比热容是物质本身的一种特性。是由物质本身决定的，与物体的质量大小、温度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sz="1800" b="1" dirty="0">
                <a:ea typeface="宋体" panose="02010600030101010101" pitchFamily="2" charset="-122"/>
                <a:cs typeface="Courier New" panose="02070309020205020404" charset="0"/>
                <a:sym typeface="+mn-ea"/>
              </a:rPr>
              <a:t>高低、升高或降低温度的多少、吸收或放出热量的多少等因素无关，可用来鉴别物质。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1155" y="334645"/>
            <a:ext cx="185547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拓展延伸：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63195" y="1633220"/>
            <a:ext cx="521843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sz="1800" b="1" dirty="0">
                <a:ea typeface="宋体" panose="02010600030101010101" pitchFamily="2" charset="-122"/>
                <a:sym typeface="+mn-ea"/>
              </a:rPr>
              <a:t>（</a:t>
            </a:r>
            <a:r>
              <a:rPr lang="zh-CN" sz="1800" b="1" dirty="0">
                <a:ea typeface="宋体" panose="02010600030101010101" pitchFamily="2" charset="-122"/>
                <a:cs typeface="Courier New" panose="02070309020205020404" charset="0"/>
                <a:sym typeface="+mn-ea"/>
              </a:rPr>
              <a:t>2）当物质的状态发生改变时，比热容改变。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3195" y="2000250"/>
            <a:ext cx="8601710" cy="92075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sz="1800" b="1" dirty="0">
                <a:ea typeface="宋体" panose="02010600030101010101" pitchFamily="2" charset="-122"/>
                <a:sym typeface="+mn-ea"/>
              </a:rPr>
              <a:t>（</a:t>
            </a:r>
            <a:r>
              <a:rPr lang="zh-CN" sz="1800" b="1" dirty="0">
                <a:ea typeface="宋体" panose="02010600030101010101" pitchFamily="2" charset="-122"/>
                <a:cs typeface="Courier New" panose="02070309020205020404" charset="0"/>
                <a:sym typeface="+mn-ea"/>
              </a:rPr>
              <a:t>3）比较两种物质吸收热多少时考虑物质的比热容、质量和温度升高的度数这三个因素，吸收多少与物体的温度无关，与物体升高的度数有关。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 animBg="1"/>
      <p:bldP spid="4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27025" y="1589405"/>
            <a:ext cx="871220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54000" algn="l" eaLnBrk="1" fontAlgn="auto" latinLnBrk="0" hangingPunct="1">
              <a:lnSpc>
                <a:spcPct val="150000"/>
              </a:lnSpc>
            </a:pP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1． 质量相同的不同物质，升高相同的温度，吸收的热量不相同</a:t>
            </a:r>
          </a:p>
          <a:p>
            <a:pPr marL="0" indent="254000" algn="l" eaLnBrk="1" fontAlgn="auto" latinLnBrk="0" hangingPunct="1">
              <a:lnSpc>
                <a:spcPct val="150000"/>
              </a:lnSpc>
            </a:pP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  一定质量的某种物质，在温度升高时吸收的热量与它的质量和升高的温度乘积之比，叫作这种物质的比热容，用符号C表示。单位：J/（kg·℃）</a:t>
            </a:r>
          </a:p>
          <a:p>
            <a:pPr marL="0" indent="254000" algn="l" eaLnBrk="1" fontAlgn="auto" latinLnBrk="0" hangingPunct="1">
              <a:lnSpc>
                <a:spcPct val="150000"/>
              </a:lnSpc>
            </a:pP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  水比热容是 J/（kg·℃）。其物理意义：表示1千克的水温度升高1·℃所吸收热量是 J。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49680" y="321945"/>
            <a:ext cx="226758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课堂练习</a:t>
            </a:r>
          </a:p>
        </p:txBody>
      </p:sp>
      <p:sp>
        <p:nvSpPr>
          <p:cNvPr id="6" name="Shape 108"/>
          <p:cNvSpPr/>
          <p:nvPr/>
        </p:nvSpPr>
        <p:spPr>
          <a:xfrm>
            <a:off x="238125" y="245110"/>
            <a:ext cx="733425" cy="674370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4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971608" y="85455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文本占位符 30721"/>
          <p:cNvSpPr>
            <a:spLocks noGrp="1" noRot="1"/>
          </p:cNvSpPr>
          <p:nvPr/>
        </p:nvSpPr>
        <p:spPr>
          <a:xfrm>
            <a:off x="971550" y="931390"/>
            <a:ext cx="7820025" cy="2861310"/>
          </a:xfrm>
        </p:spPr>
        <p:txBody>
          <a:bodyPr wrap="square">
            <a:spAutoFit/>
          </a:bodyPr>
          <a:lstStyle>
            <a:lvl1pPr marL="342900" indent="-3429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783590" indent="-326390">
              <a:spcBef>
                <a:spcPts val="700"/>
              </a:spcBef>
              <a:buSzPct val="100000"/>
              <a:buChar char="–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1219200" indent="-3048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1737360" indent="-365760">
              <a:spcBef>
                <a:spcPts val="700"/>
              </a:spcBef>
              <a:buSzPct val="100000"/>
              <a:buChar char="–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2194560" indent="-365760">
              <a:spcBef>
                <a:spcPts val="700"/>
              </a:spcBef>
              <a:buSzPct val="100000"/>
              <a:buChar char="»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26924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31496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36068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40640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关于比热容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下列说法正确的是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    )</a:t>
            </a:r>
          </a:p>
          <a:p>
            <a:pPr>
              <a:lnSpc>
                <a:spcPct val="20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物体的比热容跟温度有关</a:t>
            </a:r>
          </a:p>
          <a:p>
            <a:pPr>
              <a:lnSpc>
                <a:spcPct val="20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物体的比热容跟物体吸收和放出的热量有关</a:t>
            </a:r>
          </a:p>
          <a:p>
            <a:pPr>
              <a:lnSpc>
                <a:spcPct val="20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物体的比热容是物质本身的一种特性</a:t>
            </a:r>
          </a:p>
          <a:p>
            <a:pPr>
              <a:lnSpc>
                <a:spcPct val="20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物体的质量越大它的比热容越大</a:t>
            </a:r>
          </a:p>
        </p:txBody>
      </p:sp>
      <p:sp>
        <p:nvSpPr>
          <p:cNvPr id="30723" name="文本框 30722"/>
          <p:cNvSpPr txBox="1"/>
          <p:nvPr/>
        </p:nvSpPr>
        <p:spPr>
          <a:xfrm>
            <a:off x="5793113" y="1124756"/>
            <a:ext cx="460382" cy="584775"/>
          </a:xfrm>
          <a:prstGeom prst="rect">
            <a:avLst/>
          </a:prstGeom>
          <a:noFill/>
          <a:ln w="28575">
            <a:noFill/>
          </a:ln>
        </p:spPr>
        <p:txBody>
          <a:bodyPr wrap="non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C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07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z="100" dirty="0">
                <a:latin typeface="Arial" panose="020B0604020202020204" pitchFamily="34" charset="0"/>
              </a:rPr>
              <a:pPr lvl="0"/>
              <a:t>18</a:t>
            </a:fld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31746" name="文本框 31745"/>
          <p:cNvSpPr txBox="1"/>
          <p:nvPr/>
        </p:nvSpPr>
        <p:spPr>
          <a:xfrm>
            <a:off x="679450" y="814188"/>
            <a:ext cx="7226300" cy="36894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下列说法正确的是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(       ) </a:t>
            </a:r>
          </a:p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A.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一杯煤油用去一半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它的比热容减为原来的二分之一</a:t>
            </a:r>
          </a:p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B.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吸收热量多的物质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比热容一定大</a:t>
            </a:r>
          </a:p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C.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高温物体放出的热量一定多</a:t>
            </a:r>
          </a:p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D.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质量相等的水和煤油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吸收了相同的热量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煤油升高的温度大于水升高的温度</a:t>
            </a:r>
          </a:p>
        </p:txBody>
      </p:sp>
      <p:sp>
        <p:nvSpPr>
          <p:cNvPr id="31747" name="文本框 31746"/>
          <p:cNvSpPr txBox="1"/>
          <p:nvPr/>
        </p:nvSpPr>
        <p:spPr>
          <a:xfrm>
            <a:off x="3414506" y="938013"/>
            <a:ext cx="510076" cy="584775"/>
          </a:xfrm>
          <a:prstGeom prst="rect">
            <a:avLst/>
          </a:prstGeom>
          <a:noFill/>
          <a:ln w="28575">
            <a:noFill/>
          </a:ln>
        </p:spPr>
        <p:txBody>
          <a:bodyPr wrap="non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7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z="100" dirty="0">
                <a:latin typeface="Arial" panose="020B0604020202020204" pitchFamily="34" charset="0"/>
              </a:rPr>
              <a:pPr lvl="0"/>
              <a:t>19</a:t>
            </a:fld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32770" name="文本框 32769"/>
          <p:cNvSpPr txBox="1"/>
          <p:nvPr/>
        </p:nvSpPr>
        <p:spPr>
          <a:xfrm>
            <a:off x="501103" y="912626"/>
            <a:ext cx="8893810" cy="3222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9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在农业生产中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为了保护秧苗夜间不致受冻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傍晚</a:t>
            </a:r>
          </a:p>
          <a:p>
            <a:pPr>
              <a:lnSpc>
                <a:spcPct val="19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时要向秧田里多灌些水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这是因为水的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   )</a:t>
            </a:r>
          </a:p>
          <a:p>
            <a:pPr>
              <a:lnSpc>
                <a:spcPct val="19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A.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密度大  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比热容大  </a:t>
            </a:r>
          </a:p>
          <a:p>
            <a:pPr>
              <a:lnSpc>
                <a:spcPct val="19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温度高  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热膨胀大</a:t>
            </a:r>
          </a:p>
        </p:txBody>
      </p:sp>
      <p:sp>
        <p:nvSpPr>
          <p:cNvPr id="32771" name="文本框 32770"/>
          <p:cNvSpPr txBox="1"/>
          <p:nvPr/>
        </p:nvSpPr>
        <p:spPr>
          <a:xfrm>
            <a:off x="7083962" y="1980625"/>
            <a:ext cx="465192" cy="584775"/>
          </a:xfrm>
          <a:prstGeom prst="rect">
            <a:avLst/>
          </a:prstGeom>
          <a:noFill/>
          <a:ln w="28575">
            <a:noFill/>
          </a:ln>
        </p:spPr>
        <p:txBody>
          <a:bodyPr wrap="non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B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2663" y="1155700"/>
            <a:ext cx="861772" cy="29946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eaVert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3200" dirty="0">
                <a:ln>
                  <a:noFill/>
                </a:ln>
                <a:solidFill>
                  <a:srgbClr val="FF0000"/>
                </a:solidFill>
                <a:effectLst/>
                <a:uFillTx/>
                <a:sym typeface="Arial" panose="020B0604020202020204"/>
              </a:rPr>
              <a:t>明 确 目 标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93495" y="1059180"/>
            <a:ext cx="6951980" cy="216725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（1）理解比热容的概念，知道比热容是物质的一种特性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（2）尝试用比热容解释简单的自然现象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（3）能根据比热容进行简单的热量计算</a:t>
            </a:r>
          </a:p>
        </p:txBody>
      </p:sp>
    </p:spTree>
  </p:cSld>
  <p:clrMapOvr>
    <a:masterClrMapping/>
  </p:clrMapOvr>
  <p:transition spd="slow" advClick="0" advTm="2000"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56832" y="1317855"/>
            <a:ext cx="9039543" cy="27757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133350" algn="l" eaLnBrk="1" fontAlgn="auto" latinLnBrk="0" hangingPunct="1">
              <a:lnSpc>
                <a:spcPct val="15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水的比热容是</a:t>
            </a:r>
            <a:r>
              <a:rPr lang="en-US" sz="24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单位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读作</a:t>
            </a:r>
            <a:r>
              <a:rPr lang="en-US" sz="24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，把一杯水倒掉一半，剩下的水的比热容</a:t>
            </a:r>
            <a:r>
              <a:rPr lang="en-US" sz="24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它的含是</a:t>
            </a:r>
            <a:r>
              <a:rPr lang="zh-CN" sz="24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</a:t>
            </a:r>
            <a:r>
              <a:rPr lang="en-US" sz="24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，比热容是物质的</a:t>
            </a:r>
            <a:r>
              <a:rPr lang="en-US" sz="24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之一，2Kg水和1Kg水比较，它们的比热容</a:t>
            </a:r>
            <a:r>
              <a:rPr lang="en-US" sz="24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大，一大桶酒精和一滴水相比较</a:t>
            </a:r>
            <a:r>
              <a:rPr lang="en-US" sz="24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的比热容大。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81580" y="1316190"/>
            <a:ext cx="4180840" cy="33855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1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4.2 </a:t>
            </a:r>
            <a:r>
              <a:rPr lang="en-US" altLang="en-US" sz="1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</a:t>
            </a:r>
            <a:r>
              <a:rPr lang="en-US" altLang="zh-CN" sz="1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10</a:t>
            </a:r>
            <a:r>
              <a:rPr lang="en-US" altLang="zh-CN" sz="1600" b="1" baseline="30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en-US" altLang="zh-CN" sz="1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J/(kg·℃)</a:t>
            </a:r>
            <a:endParaRPr kumimoji="0" lang="en-US" altLang="zh-CN" sz="16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48375" y="839969"/>
            <a:ext cx="1645920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2800" b="1" dirty="0">
                <a:solidFill>
                  <a:srgbClr val="FF0000"/>
                </a:solidFill>
                <a:ea typeface="宋体" panose="02010600030101010101" pitchFamily="2" charset="-122"/>
              </a:rPr>
              <a:t>焦每千克摄氏度</a:t>
            </a:r>
            <a:endParaRPr lang="zh-CN" altLang="en-US" sz="2800" b="1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08880" y="1840320"/>
            <a:ext cx="815975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不变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42950" y="2456369"/>
            <a:ext cx="6819900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1千克的水温度升高1·℃所吸收热量是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4.2 </a:t>
            </a:r>
            <a:r>
              <a:rPr lang="en-US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10</a:t>
            </a:r>
            <a:r>
              <a:rPr lang="en-US" altLang="zh-CN" sz="2000" b="1" baseline="30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J</a:t>
            </a:r>
            <a:endParaRPr kumimoji="0" lang="en-US" altLang="en-US" sz="2000" b="1" i="0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76300" y="2971975"/>
            <a:ext cx="110426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2800" b="1" dirty="0">
                <a:solidFill>
                  <a:srgbClr val="FF0000"/>
                </a:solidFill>
                <a:ea typeface="宋体" panose="02010600030101010101" pitchFamily="2" charset="-122"/>
              </a:rPr>
              <a:t>特性</a:t>
            </a:r>
            <a:endParaRPr lang="zh-CN" altLang="en-US" sz="2800" b="1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694295" y="2948225"/>
            <a:ext cx="98679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2800" b="1" dirty="0">
                <a:solidFill>
                  <a:srgbClr val="FF0000"/>
                </a:solidFill>
                <a:ea typeface="宋体" panose="02010600030101010101" pitchFamily="2" charset="-122"/>
              </a:rPr>
              <a:t>一样</a:t>
            </a:r>
            <a:endParaRPr lang="zh-CN" altLang="en-US" sz="2800" b="1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24680" y="3447197"/>
            <a:ext cx="58420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水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9" grpId="0"/>
      <p:bldP spid="10" grpId="0" animBg="1"/>
      <p:bldP spid="11" grpId="0" animBg="1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13" name="流程图: 资料带 12"/>
          <p:cNvSpPr/>
          <p:nvPr/>
        </p:nvSpPr>
        <p:spPr>
          <a:xfrm>
            <a:off x="327025" y="109474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27025" y="1172845"/>
            <a:ext cx="135382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观察与思考</a:t>
            </a:r>
          </a:p>
        </p:txBody>
      </p:sp>
      <p:pic>
        <p:nvPicPr>
          <p:cNvPr id="15" name="图片 14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00000">
            <a:off x="8613775" y="4330065"/>
            <a:ext cx="172085" cy="192405"/>
          </a:xfrm>
          <a:prstGeom prst="rect">
            <a:avLst/>
          </a:prstGeom>
        </p:spPr>
      </p:pic>
      <p:pic>
        <p:nvPicPr>
          <p:cNvPr id="1073742850" name="图片 1073742849" descr="图片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-602" t="1140" r="499" b="1767"/>
          <a:stretch>
            <a:fillRect/>
          </a:stretch>
        </p:blipFill>
        <p:spPr>
          <a:xfrm>
            <a:off x="2664593" y="2219141"/>
            <a:ext cx="3696970" cy="2651125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</p:pic>
      <p:sp>
        <p:nvSpPr>
          <p:cNvPr id="4" name="文本框 3"/>
          <p:cNvSpPr txBox="1"/>
          <p:nvPr/>
        </p:nvSpPr>
        <p:spPr>
          <a:xfrm>
            <a:off x="1456690" y="1618615"/>
            <a:ext cx="643572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观察并思考为什么在同一时刻，海水和沙子的温度不一样呢？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73742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73742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grpSp>
        <p:nvGrpSpPr>
          <p:cNvPr id="7169" name="组合 6147"/>
          <p:cNvGrpSpPr/>
          <p:nvPr/>
        </p:nvGrpSpPr>
        <p:grpSpPr>
          <a:xfrm>
            <a:off x="480695" y="774065"/>
            <a:ext cx="4651523" cy="806450"/>
            <a:chOff x="0" y="0"/>
            <a:chExt cx="7328" cy="1269"/>
          </a:xfrm>
        </p:grpSpPr>
        <p:sp>
          <p:nvSpPr>
            <p:cNvPr id="7170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762000"/>
                </a:cxn>
                <a:cxn ang="0">
                  <a:pos x="4303712" y="762000"/>
                </a:cxn>
                <a:cxn ang="0">
                  <a:pos x="0" y="762000"/>
                </a:cxn>
                <a:cxn ang="0">
                  <a:pos x="0" y="0"/>
                </a:cxn>
                <a:cxn ang="0">
                  <a:pos x="1564" y="0"/>
                </a:cxn>
                <a:cxn ang="0">
                  <a:pos x="0" y="0"/>
                </a:cxn>
              </a:cxnLst>
              <a:rect l="0" t="0" r="0" b="0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1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2728" y="0"/>
                </a:cxn>
                <a:cxn ang="0">
                  <a:pos x="362728" y="186547"/>
                </a:cxn>
                <a:cxn ang="0">
                  <a:pos x="549275" y="186547"/>
                </a:cxn>
                <a:cxn ang="0">
                  <a:pos x="549275" y="549275"/>
                </a:cxn>
                <a:cxn ang="0">
                  <a:pos x="0" y="549275"/>
                </a:cxn>
              </a:cxnLst>
              <a:rect l="0" t="0" r="0" b="0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3" name="文本框 6151"/>
            <p:cNvSpPr txBox="1"/>
            <p:nvPr/>
          </p:nvSpPr>
          <p:spPr>
            <a:xfrm>
              <a:off x="878" y="432"/>
              <a:ext cx="6450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l"/>
              <a:r>
                <a:rPr lang="zh-CN" altLang="en-US" sz="28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比较不同物质的吸热能力</a:t>
              </a:r>
            </a:p>
          </p:txBody>
        </p:sp>
        <p:sp>
          <p:nvSpPr>
            <p:cNvPr id="7174" name="文本框 6152"/>
            <p:cNvSpPr txBox="1"/>
            <p:nvPr/>
          </p:nvSpPr>
          <p:spPr>
            <a:xfrm>
              <a:off x="0" y="452"/>
              <a:ext cx="873" cy="81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1"/>
              </a:solidFill>
            </a:ln>
          </p:spPr>
          <p:txBody>
            <a:bodyPr anchor="t">
              <a:spAutoFit/>
            </a:bodyPr>
            <a:lstStyle/>
            <a:p>
              <a:r>
                <a:rPr lang="zh-CN" altLang="en-US" sz="2800" dirty="0">
                  <a:solidFill>
                    <a:srgbClr val="FFFF00"/>
                  </a:solidFill>
                  <a:latin typeface="微软雅黑" panose="020B0503020204020204" charset="-122"/>
                  <a:ea typeface="微软雅黑" panose="020B0503020204020204" charset="-122"/>
                </a:rPr>
                <a:t>一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83565" y="1772285"/>
            <a:ext cx="195707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提出问题：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059815" y="2190750"/>
            <a:ext cx="62630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en-US" altLang="zh-CN" sz="1800" b="1" dirty="0">
                <a:ea typeface="宋体" panose="02010600030101010101" pitchFamily="2" charset="-122"/>
              </a:rPr>
              <a:t>1.</a:t>
            </a:r>
            <a:r>
              <a:rPr lang="zh-CN" sz="1800" b="1" dirty="0">
                <a:ea typeface="宋体" panose="02010600030101010101" pitchFamily="2" charset="-122"/>
              </a:rPr>
              <a:t>在烧水时，烧开一壶水与烧开半壶水需要的热量一样多吗</a:t>
            </a:r>
            <a:r>
              <a:rPr lang="zh-CN" sz="1050" b="0" dirty="0">
                <a:ea typeface="宋体" panose="02010600030101010101" pitchFamily="2" charset="-122"/>
              </a:rPr>
              <a:t>？</a:t>
            </a:r>
            <a:endParaRPr lang="zh-CN" altLang="en-US" dirty="0"/>
          </a:p>
        </p:txBody>
      </p:sp>
      <p:pic>
        <p:nvPicPr>
          <p:cNvPr id="7" name="图片 -2147482589" descr="烧水全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3619" r="-885"/>
          <a:stretch>
            <a:fillRect/>
          </a:stretch>
        </p:blipFill>
        <p:spPr>
          <a:xfrm>
            <a:off x="1863408" y="2701925"/>
            <a:ext cx="1675765" cy="1581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-2147482588" descr="烧水一半，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4626" r="-536"/>
          <a:stretch>
            <a:fillRect/>
          </a:stretch>
        </p:blipFill>
        <p:spPr>
          <a:xfrm>
            <a:off x="4463415" y="2701925"/>
            <a:ext cx="1700530" cy="1593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3761105" y="4532630"/>
            <a:ext cx="86042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不一样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0" grpId="0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资料带 12"/>
          <p:cNvSpPr/>
          <p:nvPr/>
        </p:nvSpPr>
        <p:spPr>
          <a:xfrm>
            <a:off x="167005" y="158115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Shape 120"/>
          <p:cNvSpPr/>
          <p:nvPr/>
        </p:nvSpPr>
        <p:spPr>
          <a:xfrm>
            <a:off x="311785" y="281305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lang="zh-CN" altLang="en-US" sz="180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思考交流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48385" y="1063625"/>
            <a:ext cx="8262620" cy="5054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1800" b="1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/>
              </a:rPr>
              <a:t>    2.</a:t>
            </a:r>
            <a:r>
              <a:rPr lang="zh-CN" altLang="en-US" sz="1800" b="1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/>
              </a:rPr>
              <a:t>将一壶水烧开与烧成温水吸收的热量一样多吗？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610995" y="1798320"/>
            <a:ext cx="5026660" cy="2457450"/>
            <a:chOff x="2537" y="2844"/>
            <a:chExt cx="7916" cy="3870"/>
          </a:xfrm>
        </p:grpSpPr>
        <p:pic>
          <p:nvPicPr>
            <p:cNvPr id="1073742854" name="图片 1073742853" descr="烧水全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1910" r="2641"/>
            <a:stretch>
              <a:fillRect/>
            </a:stretch>
          </p:blipFill>
          <p:spPr>
            <a:xfrm>
              <a:off x="7424" y="2953"/>
              <a:ext cx="3017" cy="300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4"/>
            <p:cNvGrpSpPr/>
            <p:nvPr/>
          </p:nvGrpSpPr>
          <p:grpSpPr>
            <a:xfrm>
              <a:off x="2537" y="2844"/>
              <a:ext cx="3166" cy="3870"/>
              <a:chOff x="2537" y="2844"/>
              <a:chExt cx="3166" cy="3870"/>
            </a:xfrm>
          </p:grpSpPr>
          <p:pic>
            <p:nvPicPr>
              <p:cNvPr id="1073742855" name="图片 1073742854" descr="烧水全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>
                      <a:alpha val="100000"/>
                    </a:srgbClr>
                  </a:clrFrom>
                  <a:clrTo>
                    <a:srgbClr val="FFFFFF">
                      <a:alpha val="100000"/>
                      <a:alpha val="0"/>
                    </a:srgbClr>
                  </a:clrTo>
                </a:clrChange>
              </a:blip>
              <a:srcRect t="3703" r="201"/>
              <a:stretch>
                <a:fillRect/>
              </a:stretch>
            </p:blipFill>
            <p:spPr>
              <a:xfrm>
                <a:off x="2537" y="2844"/>
                <a:ext cx="3154" cy="300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" name="文本框 1"/>
              <p:cNvSpPr txBox="1"/>
              <p:nvPr/>
            </p:nvSpPr>
            <p:spPr>
              <a:xfrm>
                <a:off x="3383" y="6136"/>
                <a:ext cx="1462" cy="57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vertOverflow="overflow" horzOverflow="overflow" vert="horz" wrap="square" lIns="45719" tIns="45719" rIns="45719" bIns="45719" numCol="1" spcCol="38100" rtlCol="0" anchor="t" forceAA="0">
                <a:spAutoFit/>
              </a:bodyPr>
              <a:lstStyle/>
              <a:p>
                <a: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1800" b="0" i="0" u="none" strike="noStrike" cap="none" spc="0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uFillTx/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rPr>
                  <a:t>100</a:t>
                </a:r>
                <a:r>
                  <a:rPr kumimoji="0" lang="en-US" altLang="zh-CN" sz="1800" b="0" i="0" u="none" strike="noStrike" cap="none" spc="0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/>
                    <a:sym typeface="Arial" panose="020B0604020202020204"/>
                  </a:rPr>
                  <a:t>℃</a:t>
                </a:r>
              </a:p>
            </p:txBody>
          </p:sp>
          <p:pic>
            <p:nvPicPr>
              <p:cNvPr id="16" name="图片 15" descr="烧水全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>
                      <a:alpha val="100000"/>
                    </a:srgbClr>
                  </a:clrFrom>
                  <a:clrTo>
                    <a:srgbClr val="FFFFFF">
                      <a:alpha val="100000"/>
                      <a:alpha val="0"/>
                    </a:srgbClr>
                  </a:clrTo>
                </a:clrChange>
              </a:blip>
              <a:srcRect t="3703" r="201"/>
              <a:stretch>
                <a:fillRect/>
              </a:stretch>
            </p:blipFill>
            <p:spPr>
              <a:xfrm>
                <a:off x="2549" y="2844"/>
                <a:ext cx="3154" cy="300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" name="文本框 16"/>
              <p:cNvSpPr txBox="1"/>
              <p:nvPr/>
            </p:nvSpPr>
            <p:spPr>
              <a:xfrm>
                <a:off x="3398" y="6136"/>
                <a:ext cx="1462" cy="57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vertOverflow="overflow" horzOverflow="overflow" vert="horz" wrap="square" lIns="45719" tIns="45719" rIns="45719" bIns="45719" numCol="1" spcCol="38100" rtlCol="0" anchor="t" forceAA="0">
                <a:spAutoFit/>
              </a:bodyPr>
              <a:lstStyle/>
              <a:p>
                <a: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1800" b="0" i="0" u="none" strike="noStrike" cap="none" spc="0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uFillTx/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rPr>
                  <a:t>100</a:t>
                </a:r>
                <a:r>
                  <a:rPr kumimoji="0" lang="en-US" altLang="zh-CN" sz="1800" b="0" i="0" u="none" strike="noStrike" cap="none" spc="0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/>
                    <a:sym typeface="Arial" panose="020B0604020202020204"/>
                  </a:rPr>
                  <a:t>℃</a:t>
                </a:r>
              </a:p>
            </p:txBody>
          </p:sp>
        </p:grpSp>
        <p:sp>
          <p:nvSpPr>
            <p:cNvPr id="3" name="文本框 2"/>
            <p:cNvSpPr txBox="1"/>
            <p:nvPr/>
          </p:nvSpPr>
          <p:spPr>
            <a:xfrm>
              <a:off x="8342" y="6136"/>
              <a:ext cx="1520" cy="578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vertOverflow="overflow" horzOverflow="overflow" vert="horz" wrap="square" lIns="45719" tIns="45719" rIns="45719" bIns="45719" numCol="1" spcCol="38100" rtlCol="0" anchor="t" forceAA="0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en-US" altLang="zh-CN" sz="180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/>
                </a:rPr>
                <a:t>50℃</a:t>
              </a:r>
              <a:endPara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pic>
          <p:nvPicPr>
            <p:cNvPr id="12" name="图片 11" descr="烧水全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1910" r="2641"/>
            <a:stretch>
              <a:fillRect/>
            </a:stretch>
          </p:blipFill>
          <p:spPr>
            <a:xfrm>
              <a:off x="7424" y="2964"/>
              <a:ext cx="3017" cy="30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" name="文本框 13"/>
            <p:cNvSpPr txBox="1"/>
            <p:nvPr/>
          </p:nvSpPr>
          <p:spPr>
            <a:xfrm>
              <a:off x="8342" y="6136"/>
              <a:ext cx="1520" cy="578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vertOverflow="overflow" horzOverflow="overflow" vert="horz" wrap="square" lIns="45719" tIns="45719" rIns="45719" bIns="45719" numCol="1" spcCol="38100" rtlCol="0" anchor="t" forceAA="0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en-US" altLang="zh-CN" sz="180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/>
                </a:rPr>
                <a:t>50℃</a:t>
              </a:r>
              <a:endPara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pic>
          <p:nvPicPr>
            <p:cNvPr id="15" name="图片 14" descr="烧水全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1910" r="2641"/>
            <a:stretch>
              <a:fillRect/>
            </a:stretch>
          </p:blipFill>
          <p:spPr>
            <a:xfrm>
              <a:off x="7424" y="2964"/>
              <a:ext cx="3017" cy="30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" name="文本框 17"/>
            <p:cNvSpPr txBox="1"/>
            <p:nvPr/>
          </p:nvSpPr>
          <p:spPr>
            <a:xfrm>
              <a:off x="8354" y="6136"/>
              <a:ext cx="1520" cy="578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vertOverflow="overflow" horzOverflow="overflow" vert="horz" wrap="square" lIns="45719" tIns="45719" rIns="45719" bIns="45719" numCol="1" spcCol="38100" rtlCol="0" anchor="t" forceAA="0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en-US" altLang="zh-CN" sz="180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/>
                </a:rPr>
                <a:t>50℃</a:t>
              </a:r>
              <a:endPara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pic>
          <p:nvPicPr>
            <p:cNvPr id="19" name="图片 18" descr="烧水全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1910" r="2641"/>
            <a:stretch>
              <a:fillRect/>
            </a:stretch>
          </p:blipFill>
          <p:spPr>
            <a:xfrm>
              <a:off x="7436" y="2964"/>
              <a:ext cx="3017" cy="3003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文本框 3"/>
          <p:cNvSpPr txBox="1"/>
          <p:nvPr/>
        </p:nvSpPr>
        <p:spPr>
          <a:xfrm>
            <a:off x="3853815" y="4531995"/>
            <a:ext cx="86042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不一样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资料带 12"/>
          <p:cNvSpPr/>
          <p:nvPr/>
        </p:nvSpPr>
        <p:spPr>
          <a:xfrm>
            <a:off x="86995" y="5842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Shape 120"/>
          <p:cNvSpPr/>
          <p:nvPr/>
        </p:nvSpPr>
        <p:spPr>
          <a:xfrm>
            <a:off x="231775" y="181610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lang="zh-CN" altLang="en-US" sz="180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思考交流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974331" y="1029652"/>
            <a:ext cx="6022340" cy="774065"/>
            <a:chOff x="1043" y="1034"/>
            <a:chExt cx="9484" cy="1219"/>
          </a:xfrm>
        </p:grpSpPr>
        <p:sp>
          <p:nvSpPr>
            <p:cNvPr id="100" name="文本框 99"/>
            <p:cNvSpPr txBox="1"/>
            <p:nvPr/>
          </p:nvSpPr>
          <p:spPr>
            <a:xfrm>
              <a:off x="2527" y="1673"/>
              <a:ext cx="8000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marL="0" indent="0" algn="l"/>
              <a:r>
                <a:rPr lang="zh-CN" sz="1800" b="1" dirty="0">
                  <a:ea typeface="宋体" panose="02010600030101010101" pitchFamily="2" charset="-122"/>
                </a:rPr>
                <a:t>物体吸收热量的多少与哪些因素有关呢？</a:t>
              </a:r>
              <a:endParaRPr lang="zh-CN" altLang="en-US" sz="1800" b="1" dirty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1043" y="1034"/>
              <a:ext cx="2320" cy="111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  <a:scene3d>
                <a:camera prst="isometricRightUp"/>
                <a:lightRig rig="threePt" dir="t"/>
              </a:scene3d>
            </a:bodyPr>
            <a:lstStyle/>
            <a:p>
              <a:pPr algn="ctr"/>
              <a:r>
                <a:rPr kumimoji="0" lang="zh-CN" altLang="en-US" sz="4000" b="1" i="0" u="none" strike="noStrike" cap="none" spc="0" normalizeH="0" baseline="0">
                  <a:ln w="22225">
                    <a:noFill/>
                    <a:prstDash val="solid"/>
                  </a:ln>
                  <a:solidFill>
                    <a:srgbClr val="FF0000"/>
                  </a:solidFill>
                  <a:effectLst/>
                  <a:uFillTx/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思考</a:t>
              </a: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93310" y="2565400"/>
            <a:ext cx="7414529" cy="17014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总结归纳：物体吸收的热量与物体的质量和物体升高的温度有关。同种物质质量越大，温度升高的度数越多，吸收的热量越多。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流程图: 资料带 5"/>
          <p:cNvSpPr/>
          <p:nvPr/>
        </p:nvSpPr>
        <p:spPr>
          <a:xfrm>
            <a:off x="86995" y="5842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Shape 120"/>
          <p:cNvSpPr/>
          <p:nvPr/>
        </p:nvSpPr>
        <p:spPr>
          <a:xfrm>
            <a:off x="231775" y="182245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lang="zh-CN" altLang="en-US" sz="180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实验探究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850265" y="993775"/>
            <a:ext cx="733171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1800" b="1">
                <a:solidFill>
                  <a:srgbClr val="FF0000"/>
                </a:solidFill>
                <a:ea typeface="宋体" panose="02010600030101010101" pitchFamily="2" charset="-122"/>
              </a:rPr>
              <a:t>提出问题：</a:t>
            </a:r>
            <a:endParaRPr lang="zh-CN" sz="1800" b="1">
              <a:ea typeface="宋体" panose="02010600030101010101" pitchFamily="2" charset="-122"/>
            </a:endParaRPr>
          </a:p>
          <a:p>
            <a:pPr marL="0" indent="0" algn="l"/>
            <a:endParaRPr lang="zh-CN" sz="1800" b="1">
              <a:ea typeface="宋体" panose="02010600030101010101" pitchFamily="2" charset="-122"/>
            </a:endParaRPr>
          </a:p>
          <a:p>
            <a:pPr marL="0" indent="0" algn="l"/>
            <a:r>
              <a:rPr lang="zh-CN" sz="1800" b="1">
                <a:ea typeface="宋体" panose="02010600030101010101" pitchFamily="2" charset="-122"/>
              </a:rPr>
              <a:t>不同物质在质量相同、升高相同温度时吸收的热量是否相等？</a:t>
            </a:r>
            <a:endParaRPr lang="zh-CN" altLang="en-US" sz="1800" b="1"/>
          </a:p>
        </p:txBody>
      </p:sp>
      <p:sp>
        <p:nvSpPr>
          <p:cNvPr id="2" name="文本框 1"/>
          <p:cNvSpPr txBox="1"/>
          <p:nvPr/>
        </p:nvSpPr>
        <p:spPr>
          <a:xfrm>
            <a:off x="850265" y="2524125"/>
            <a:ext cx="182626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猜想与假设：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17270" y="2935605"/>
            <a:ext cx="644969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1.</a:t>
            </a: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不同物质在质量相同、升高相同温度时吸收的热量不同。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17270" y="3726815"/>
            <a:ext cx="73031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en-US" altLang="zh-CN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sz="1800" b="1" dirty="0">
                <a:ea typeface="宋体" panose="02010600030101010101" pitchFamily="2" charset="-122"/>
              </a:rPr>
              <a:t>不同物质在质量相同、升高相同温度时吸收的热量有可能相同。</a:t>
            </a:r>
            <a:endParaRPr lang="zh-CN" altLang="en-US" sz="1800" b="1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 bldLvl="0" animBg="1"/>
      <p:bldP spid="3" grpId="0" animBg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流程图: 资料带 11"/>
          <p:cNvSpPr/>
          <p:nvPr/>
        </p:nvSpPr>
        <p:spPr>
          <a:xfrm>
            <a:off x="238125" y="14859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Shape 120"/>
          <p:cNvSpPr/>
          <p:nvPr/>
        </p:nvSpPr>
        <p:spPr>
          <a:xfrm>
            <a:off x="382905" y="272415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lang="zh-CN" altLang="en-US" sz="180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实验探究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56945" y="862330"/>
            <a:ext cx="321754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制定计划与设计实验</a:t>
            </a: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cs typeface="Arial" panose="020B0604020202020204"/>
                <a:sym typeface="Arial" panose="020B0604020202020204"/>
              </a:rPr>
              <a:t>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15060" y="1390650"/>
            <a:ext cx="6066790" cy="6438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怎么验证你的想法？利用提供的器材说一说你的设计思路。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04265" y="2243455"/>
            <a:ext cx="7413625" cy="11976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要研究这个问题</a:t>
            </a:r>
            <a:r>
              <a:rPr lang="en-US" altLang="zh-CN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必须保持</a:t>
            </a:r>
            <a:r>
              <a:rPr lang="en-US" altLang="zh-CN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_____</a:t>
            </a:r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和</a:t>
            </a:r>
            <a:r>
              <a:rPr lang="en-US" altLang="zh-CN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___________</a:t>
            </a:r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相同，</a:t>
            </a:r>
            <a:r>
              <a:rPr lang="en-US" altLang="zh-CN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__________</a:t>
            </a:r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不同。</a:t>
            </a:r>
          </a:p>
          <a:p>
            <a:pPr>
              <a:lnSpc>
                <a:spcPct val="200000"/>
              </a:lnSpc>
            </a:pPr>
            <a:endParaRPr kumimoji="0" lang="zh-CN" altLang="en-US" sz="18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34155" y="2381885"/>
            <a:ext cx="58356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质量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864735" y="2382520"/>
            <a:ext cx="130810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升高的温度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876415" y="2411095"/>
            <a:ext cx="106997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  <a:sym typeface="+mn-ea"/>
              </a:rPr>
              <a:t>物质种类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15060" y="3286760"/>
            <a:ext cx="7392670" cy="6438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1800" b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2.</a:t>
            </a:r>
            <a:r>
              <a:rPr lang="zh-CN" altLang="en-US" sz="1800" b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那么该实验用什么探究方法？</a:t>
            </a:r>
            <a:endParaRPr kumimoji="0" lang="zh-CN" altLang="en-US" sz="18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64385" y="3982085"/>
            <a:ext cx="410845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控制变量法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bldLvl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流程图: 资料带 5"/>
          <p:cNvSpPr/>
          <p:nvPr/>
        </p:nvSpPr>
        <p:spPr>
          <a:xfrm>
            <a:off x="86995" y="5842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Shape 120"/>
          <p:cNvSpPr/>
          <p:nvPr/>
        </p:nvSpPr>
        <p:spPr>
          <a:xfrm>
            <a:off x="231775" y="182245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lang="zh-CN" altLang="en-US" sz="180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实验探究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70890" y="907415"/>
            <a:ext cx="461708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3.怎样确定不同物质吸收的热量是否相同？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770890" y="1417320"/>
            <a:ext cx="7766050" cy="1337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1">
                <a:ea typeface="宋体" panose="02010600030101010101" pitchFamily="2" charset="-122"/>
              </a:rPr>
              <a:t>要比较不同物质的吸热性能，需要取质量相等的不同物质，使其升高相等的温度，比较各自</a:t>
            </a:r>
            <a:r>
              <a:rPr lang="zh-CN" sz="1800" b="1">
                <a:latin typeface="Times New Roman" panose="02020603050405020304" charset="0"/>
                <a:ea typeface="宋体" panose="02010600030101010101" pitchFamily="2" charset="-122"/>
              </a:rPr>
              <a:t>加热时间</a:t>
            </a:r>
            <a:r>
              <a:rPr lang="zh-CN" sz="1800" b="1">
                <a:ea typeface="宋体" panose="02010600030101010101" pitchFamily="2" charset="-122"/>
              </a:rPr>
              <a:t>。</a:t>
            </a:r>
            <a:r>
              <a:rPr lang="zh-CN" sz="1800" b="1">
                <a:latin typeface="Times New Roman" panose="02020603050405020304" charset="0"/>
                <a:ea typeface="宋体" panose="02010600030101010101" pitchFamily="2" charset="-122"/>
              </a:rPr>
              <a:t>或</a:t>
            </a:r>
            <a:r>
              <a:rPr lang="zh-CN" sz="1800" b="1">
                <a:ea typeface="宋体" panose="02010600030101010101" pitchFamily="2" charset="-122"/>
              </a:rPr>
              <a:t>取质量相等的不同物质，使其</a:t>
            </a:r>
            <a:r>
              <a:rPr lang="zh-CN" sz="1800" b="1">
                <a:latin typeface="Times New Roman" panose="02020603050405020304" charset="0"/>
                <a:ea typeface="宋体" panose="02010600030101010101" pitchFamily="2" charset="-122"/>
              </a:rPr>
              <a:t>加热相同的时间</a:t>
            </a:r>
            <a:r>
              <a:rPr lang="zh-CN" sz="1800" b="1">
                <a:ea typeface="宋体" panose="02010600030101010101" pitchFamily="2" charset="-122"/>
              </a:rPr>
              <a:t>，比较各自</a:t>
            </a:r>
            <a:r>
              <a:rPr lang="zh-CN" sz="1800" b="1">
                <a:latin typeface="Times New Roman" panose="02020603050405020304" charset="0"/>
                <a:ea typeface="宋体" panose="02010600030101010101" pitchFamily="2" charset="-122"/>
              </a:rPr>
              <a:t>升高的温度。</a:t>
            </a:r>
            <a:endParaRPr lang="zh-CN" altLang="en-US" sz="1800" b="1"/>
          </a:p>
        </p:txBody>
      </p:sp>
      <p:sp>
        <p:nvSpPr>
          <p:cNvPr id="5" name="文本框 4"/>
          <p:cNvSpPr txBox="1"/>
          <p:nvPr/>
        </p:nvSpPr>
        <p:spPr>
          <a:xfrm>
            <a:off x="822960" y="3961130"/>
            <a:ext cx="707898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4.</a:t>
            </a: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为什么用通过加热时间的长短来间接反映物质吸热多少？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22960" y="2687955"/>
            <a:ext cx="7305675" cy="11976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取两个</a:t>
            </a:r>
            <a:r>
              <a:rPr lang="en-US" altLang="zh-CN" sz="1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______</a:t>
            </a:r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的烧杯盛放质量相同的两种液体</a:t>
            </a:r>
            <a:r>
              <a:rPr lang="en-US" altLang="zh-CN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水和煤油</a:t>
            </a:r>
            <a:r>
              <a:rPr lang="en-US" altLang="zh-CN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),</a:t>
            </a:r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用</a:t>
            </a:r>
            <a:r>
              <a:rPr lang="en-US" altLang="zh-CN" sz="1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_____</a:t>
            </a:r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的两个电热器给它们加热使它们升高相同的温度</a:t>
            </a:r>
            <a:r>
              <a:rPr lang="en-US" altLang="zh-CN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看它们所用时间的长短。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</p:txBody>
      </p:sp>
      <p:sp>
        <p:nvSpPr>
          <p:cNvPr id="18438" name="文本框 18437"/>
          <p:cNvSpPr txBox="1"/>
          <p:nvPr/>
        </p:nvSpPr>
        <p:spPr>
          <a:xfrm>
            <a:off x="1579245" y="2852420"/>
            <a:ext cx="7594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相同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923405" y="2852420"/>
            <a:ext cx="8343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相同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105150" y="4417060"/>
            <a:ext cx="91376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转换法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0" grpId="0"/>
      <p:bldP spid="5" grpId="0" animBg="1"/>
      <p:bldP spid="7" grpId="0" bldLvl="0" animBg="1"/>
      <p:bldP spid="18438" grpId="0"/>
      <p:bldP spid="8" grpId="0"/>
      <p:bldP spid="15" grpId="0" animBg="1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1368</Words>
  <Application>Microsoft Office PowerPoint</Application>
  <PresentationFormat>自定义</PresentationFormat>
  <Paragraphs>151</Paragraphs>
  <Slides>20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Default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User</cp:lastModifiedBy>
  <cp:revision>70</cp:revision>
  <dcterms:created xsi:type="dcterms:W3CDTF">2019-04-02T02:49:00Z</dcterms:created>
  <dcterms:modified xsi:type="dcterms:W3CDTF">2019-11-20T14:21:13Z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2052-11.1.0.8986</vt:lpwstr>
  </property>
</Properties>
</file>